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Bricolage Grotesque Semi Bold" panose="020B0604020202020204" charset="0"/>
      <p:regular r:id="rId7"/>
    </p:embeddedFont>
    <p:embeddedFont>
      <p:font typeface="Consolas" panose="020B0609020204030204" pitchFamily="49" charset="0"/>
      <p:regular r:id="rId8"/>
      <p:bold r:id="rId9"/>
      <p:italic r:id="rId10"/>
      <p:boldItalic r:id="rId11"/>
    </p:embeddedFont>
    <p:embeddedFont>
      <p:font typeface="Inter" panose="020B0604020202020204" charset="0"/>
      <p:regular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270" y="-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2950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Joins em Bancos de Dados: Fundamentos e Aplicações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Uma apresentação sobre os diferentes tipos de joins em SQL e como utilizá-los eficientemente para relacionar dados entre múltiplas tabelas. Entenda os conceitos fundamentais para otimizar suas consultas e melhorar o desempenho de suas aplicações.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6621" y="460891"/>
            <a:ext cx="4190524" cy="523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INNER JOIN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586621" y="1386959"/>
            <a:ext cx="652414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INNER JOIN é o tipo de junção mais comum em SQL, também conhecido simplesmente como JOIN: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6621" y="2074069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Retorna apenas registros que possuem correspondência em ambas as tabelas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6621" y="2400776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 registros sem correspondência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6621" y="2727484"/>
            <a:ext cx="6524149" cy="268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Ideal para relacionamentos obrigatórios entre tabelas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586621" y="3184088"/>
            <a:ext cx="6524149" cy="1323737"/>
          </a:xfrm>
          <a:prstGeom prst="roundRect">
            <a:avLst>
              <a:gd name="adj" fmla="val 531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Shape 6"/>
          <p:cNvSpPr/>
          <p:nvPr/>
        </p:nvSpPr>
        <p:spPr>
          <a:xfrm>
            <a:off x="578287" y="3184088"/>
            <a:ext cx="6540818" cy="1323737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7"/>
          <p:cNvSpPr/>
          <p:nvPr/>
        </p:nvSpPr>
        <p:spPr>
          <a:xfrm>
            <a:off x="745808" y="3309699"/>
            <a:ext cx="6205776" cy="1072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292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p.nome, p.email, c.valorFROM pedidos pINNER JOIN compras cON p.id = c.pedido_id</a:t>
            </a:r>
            <a:endParaRPr lang="en-US" sz="13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251" y="1613059"/>
            <a:ext cx="6524149" cy="6524149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27250" y="8137208"/>
            <a:ext cx="6524149" cy="536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diagrama acima ilustra que apenas os dados na interseção (área verde) são incluídos no resultado do INNER JOIN.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3899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LEFT JOIN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280190" y="1894761"/>
            <a:ext cx="3681770" cy="2964656"/>
          </a:xfrm>
          <a:prstGeom prst="roundRect">
            <a:avLst>
              <a:gd name="adj" fmla="val 370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871901"/>
            <a:ext cx="3681770" cy="9144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1812" y="1605558"/>
            <a:ext cx="578406" cy="578406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05286" y="1750100"/>
            <a:ext cx="231338" cy="28920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495812" y="237672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Definição</a:t>
            </a:r>
            <a:endParaRPr lang="en-US" sz="1850" dirty="0"/>
          </a:p>
        </p:txBody>
      </p:sp>
      <p:sp>
        <p:nvSpPr>
          <p:cNvPr id="9" name="Text 3"/>
          <p:cNvSpPr/>
          <p:nvPr/>
        </p:nvSpPr>
        <p:spPr>
          <a:xfrm>
            <a:off x="6495812" y="2793563"/>
            <a:ext cx="3250525" cy="1850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LEFT JOIN (ou LEFT OUTER JOIN) retorna todos os registros da tabela à esquerda (primeira tabela mencionada) e apenas os registros correspondentes da tabela à direita.</a:t>
            </a:r>
            <a:endParaRPr lang="en-US" sz="1500" dirty="0"/>
          </a:p>
        </p:txBody>
      </p:sp>
      <p:sp>
        <p:nvSpPr>
          <p:cNvPr id="10" name="Shape 4"/>
          <p:cNvSpPr/>
          <p:nvPr/>
        </p:nvSpPr>
        <p:spPr>
          <a:xfrm>
            <a:off x="10154722" y="1894761"/>
            <a:ext cx="3681889" cy="2964656"/>
          </a:xfrm>
          <a:prstGeom prst="roundRect">
            <a:avLst>
              <a:gd name="adj" fmla="val 370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4722" y="1871901"/>
            <a:ext cx="3681889" cy="91440"/>
          </a:xfrm>
          <a:prstGeom prst="rect">
            <a:avLst/>
          </a:prstGeom>
        </p:spPr>
      </p:pic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6463" y="1605558"/>
            <a:ext cx="578406" cy="578406"/>
          </a:xfrm>
          <a:prstGeom prst="rect">
            <a:avLst/>
          </a:prstGeom>
        </p:spPr>
      </p:pic>
      <p:pic>
        <p:nvPicPr>
          <p:cNvPr id="13" name="Image 6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79937" y="1750100"/>
            <a:ext cx="231338" cy="289203"/>
          </a:xfrm>
          <a:prstGeom prst="rect">
            <a:avLst/>
          </a:prstGeom>
        </p:spPr>
      </p:pic>
      <p:sp>
        <p:nvSpPr>
          <p:cNvPr id="14" name="Text 5"/>
          <p:cNvSpPr/>
          <p:nvPr/>
        </p:nvSpPr>
        <p:spPr>
          <a:xfrm>
            <a:off x="10370344" y="237672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Sintaxe</a:t>
            </a:r>
            <a:endParaRPr lang="en-US" sz="1850" dirty="0"/>
          </a:p>
        </p:txBody>
      </p:sp>
      <p:sp>
        <p:nvSpPr>
          <p:cNvPr id="15" name="Shape 6"/>
          <p:cNvSpPr/>
          <p:nvPr/>
        </p:nvSpPr>
        <p:spPr>
          <a:xfrm>
            <a:off x="10370344" y="2894767"/>
            <a:ext cx="3250644" cy="1522571"/>
          </a:xfrm>
          <a:prstGeom prst="roundRect">
            <a:avLst>
              <a:gd name="adj" fmla="val 531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7"/>
          <p:cNvSpPr/>
          <p:nvPr/>
        </p:nvSpPr>
        <p:spPr>
          <a:xfrm>
            <a:off x="10360819" y="2894767"/>
            <a:ext cx="3269694" cy="1522571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8"/>
          <p:cNvSpPr/>
          <p:nvPr/>
        </p:nvSpPr>
        <p:spPr>
          <a:xfrm>
            <a:off x="10553581" y="3039308"/>
            <a:ext cx="2884170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292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c.nome, p.dataFROM clientes cLEFT JOIN pedidos pON c.id = p.cliente_id</a:t>
            </a:r>
            <a:endParaRPr lang="en-US" sz="1500" dirty="0"/>
          </a:p>
        </p:txBody>
      </p:sp>
      <p:sp>
        <p:nvSpPr>
          <p:cNvPr id="18" name="Shape 9"/>
          <p:cNvSpPr/>
          <p:nvPr/>
        </p:nvSpPr>
        <p:spPr>
          <a:xfrm>
            <a:off x="6280190" y="5341382"/>
            <a:ext cx="7556421" cy="2174319"/>
          </a:xfrm>
          <a:prstGeom prst="roundRect">
            <a:avLst>
              <a:gd name="adj" fmla="val 5047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9" name="Image 7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80190" y="5318522"/>
            <a:ext cx="7556421" cy="91440"/>
          </a:xfrm>
          <a:prstGeom prst="rect">
            <a:avLst/>
          </a:prstGeom>
        </p:spPr>
      </p:pic>
      <p:pic>
        <p:nvPicPr>
          <p:cNvPr id="20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9197" y="5052179"/>
            <a:ext cx="578406" cy="578406"/>
          </a:xfrm>
          <a:prstGeom prst="rect">
            <a:avLst/>
          </a:prstGeom>
        </p:spPr>
      </p:pic>
      <p:pic>
        <p:nvPicPr>
          <p:cNvPr id="21" name="Image 9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2671" y="5196721"/>
            <a:ext cx="231338" cy="289203"/>
          </a:xfrm>
          <a:prstGeom prst="rect">
            <a:avLst/>
          </a:prstGeom>
        </p:spPr>
      </p:pic>
      <p:sp>
        <p:nvSpPr>
          <p:cNvPr id="22" name="Text 10"/>
          <p:cNvSpPr/>
          <p:nvPr/>
        </p:nvSpPr>
        <p:spPr>
          <a:xfrm>
            <a:off x="6495812" y="582334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Aplicações</a:t>
            </a:r>
            <a:endParaRPr lang="en-US" sz="1850" dirty="0"/>
          </a:p>
        </p:txBody>
      </p:sp>
      <p:sp>
        <p:nvSpPr>
          <p:cNvPr id="23" name="Text 11"/>
          <p:cNvSpPr/>
          <p:nvPr/>
        </p:nvSpPr>
        <p:spPr>
          <a:xfrm>
            <a:off x="6495812" y="6240185"/>
            <a:ext cx="712517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Verificar clientes sem pedidos</a:t>
            </a:r>
            <a:endParaRPr lang="en-US" sz="1500" dirty="0"/>
          </a:p>
        </p:txBody>
      </p:sp>
      <p:sp>
        <p:nvSpPr>
          <p:cNvPr id="24" name="Text 12"/>
          <p:cNvSpPr/>
          <p:nvPr/>
        </p:nvSpPr>
        <p:spPr>
          <a:xfrm>
            <a:off x="6495812" y="6615946"/>
            <a:ext cx="712517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Manter registros mesmo sem correspondência</a:t>
            </a:r>
            <a:endParaRPr lang="en-US" sz="1500" dirty="0"/>
          </a:p>
        </p:txBody>
      </p:sp>
      <p:sp>
        <p:nvSpPr>
          <p:cNvPr id="25" name="Text 13"/>
          <p:cNvSpPr/>
          <p:nvPr/>
        </p:nvSpPr>
        <p:spPr>
          <a:xfrm>
            <a:off x="6495812" y="6991707"/>
            <a:ext cx="7125176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Relatórios que exigem todos os dados da tabela principal</a:t>
            </a:r>
            <a:endParaRPr lang="en-US" sz="1500" dirty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F14465DE-109A-AC5F-5B35-D7D950303827}"/>
              </a:ext>
            </a:extLst>
          </p:cNvPr>
          <p:cNvSpPr/>
          <p:nvPr/>
        </p:nvSpPr>
        <p:spPr>
          <a:xfrm>
            <a:off x="12780288" y="7587449"/>
            <a:ext cx="1850112" cy="596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553" y="483632"/>
            <a:ext cx="3957757" cy="494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RIGHT JOIN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53" y="1393746"/>
            <a:ext cx="6506528" cy="650652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5553" y="8078272"/>
            <a:ext cx="650652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diagrama ilustra que todos os registros da tabela à direita são mantidos, independente de haver correspondência.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7515939" y="1358146"/>
            <a:ext cx="6506528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 RIGHT JOIN (ou RIGHT OUTER JOIN) funciona de maneira oposta ao LEFT JOIN: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7515939" y="1753910"/>
            <a:ext cx="6506528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Retorna todos os registros da tabela à direita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7515939" y="2062639"/>
            <a:ext cx="6506528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Inclui apenas registros correspondentes da tabela à esquerda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7515939" y="2371368"/>
            <a:ext cx="6506528" cy="2533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Campos sem correspondência são preenchidos com NULL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7515939" y="2802731"/>
            <a:ext cx="6506528" cy="1250871"/>
          </a:xfrm>
          <a:prstGeom prst="roundRect">
            <a:avLst>
              <a:gd name="adj" fmla="val 5316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7508081" y="2802731"/>
            <a:ext cx="6522244" cy="1250871"/>
          </a:xfrm>
          <a:prstGeom prst="roundRect">
            <a:avLst>
              <a:gd name="adj" fmla="val 1898"/>
            </a:avLst>
          </a:prstGeom>
          <a:solidFill>
            <a:srgbClr val="F2F2F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666315" y="2921437"/>
            <a:ext cx="6205776" cy="10134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C292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SELECT p.nome, d.valorFROM pagamentos pRIGHT JOIN despesas dON p.despesa_id = d.id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7515939" y="4231600"/>
            <a:ext cx="6506528" cy="5067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Observação:</a:t>
            </a:r>
            <a:r>
              <a:rPr lang="en-US" sz="120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Na prática, muitos desenvolvedores preferem usar LEFT JOIN invertendo a ordem das tabelas ao invés de RIGHT JOIN para manter o código mais consistente.</a:t>
            </a:r>
            <a:endParaRPr lang="en-US" sz="1200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343ABCB-A28D-1DE2-DFC6-CF371B6DD4BC}"/>
              </a:ext>
            </a:extLst>
          </p:cNvPr>
          <p:cNvSpPr/>
          <p:nvPr/>
        </p:nvSpPr>
        <p:spPr>
          <a:xfrm>
            <a:off x="12523305" y="7677067"/>
            <a:ext cx="2001077" cy="5067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327</Words>
  <Application>Microsoft Office PowerPoint</Application>
  <PresentationFormat>Personalizar</PresentationFormat>
  <Paragraphs>30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Bricolage Grotesque Semi Bold</vt:lpstr>
      <vt:lpstr>Arial</vt:lpstr>
      <vt:lpstr>Consolas</vt:lpstr>
      <vt:lpstr>Inter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Katia | Clarify</dc:creator>
  <cp:lastModifiedBy>office5</cp:lastModifiedBy>
  <cp:revision>2</cp:revision>
  <dcterms:created xsi:type="dcterms:W3CDTF">2025-07-30T16:59:44Z</dcterms:created>
  <dcterms:modified xsi:type="dcterms:W3CDTF">2025-07-30T17:01:32Z</dcterms:modified>
</cp:coreProperties>
</file>